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Default Extension="bin" ContentType="application/vnd.openxmlformats-officedocument.presentationml.printerSettings"/>
  <Default Extension="rels" ContentType="application/vnd.openxmlformats-package.relationships+xml"/>
  <Default Extension="gif" ContentType="image/gif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0080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napVertSplitter="1" vertBarState="minimized">
    <p:restoredLeft sz="15620"/>
    <p:restoredTop sz="98571" autoAdjust="0"/>
  </p:normalViewPr>
  <p:slideViewPr>
    <p:cSldViewPr snapToGrid="0" snapToObjects="1">
      <p:cViewPr>
        <p:scale>
          <a:sx n="100" d="100"/>
          <a:sy n="100" d="100"/>
        </p:scale>
        <p:origin x="-1856" y="235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0" d="100"/>
          <a:sy n="70" d="100"/>
        </p:scale>
        <p:origin x="-3104" y="-10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7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6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28B6DD-B548-0F4F-9321-C41608B50FFD}" type="datetimeFigureOut">
              <a:rPr lang="en-US" smtClean="0"/>
              <a:pPr/>
              <a:t>11/14/12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67C2F-D9C2-664A-8C7F-7655838ECB1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67C2F-D9C2-664A-8C7F-7655838ECB1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210-48E0-6640-9398-003DEA30D38B}" type="datetimeFigureOut">
              <a:rPr lang="en-US" smtClean="0"/>
              <a:pPr/>
              <a:t>11/14/12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5397-FC89-7C48-83F3-C78CBA147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210-48E0-6640-9398-003DEA30D38B}" type="datetimeFigureOut">
              <a:rPr lang="en-US" smtClean="0"/>
              <a:pPr/>
              <a:t>11/14/12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5397-FC89-7C48-83F3-C78CBA147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210-48E0-6640-9398-003DEA30D38B}" type="datetimeFigureOut">
              <a:rPr lang="en-US" smtClean="0"/>
              <a:pPr/>
              <a:t>11/14/12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5397-FC89-7C48-83F3-C78CBA147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210-48E0-6640-9398-003DEA30D38B}" type="datetimeFigureOut">
              <a:rPr lang="en-US" smtClean="0"/>
              <a:pPr/>
              <a:t>11/14/12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5397-FC89-7C48-83F3-C78CBA147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210-48E0-6640-9398-003DEA30D38B}" type="datetimeFigureOut">
              <a:rPr lang="en-US" smtClean="0"/>
              <a:pPr/>
              <a:t>11/14/12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5397-FC89-7C48-83F3-C78CBA147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210-48E0-6640-9398-003DEA30D38B}" type="datetimeFigureOut">
              <a:rPr lang="en-US" smtClean="0"/>
              <a:pPr/>
              <a:t>11/14/12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5397-FC89-7C48-83F3-C78CBA147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210-48E0-6640-9398-003DEA30D38B}" type="datetimeFigureOut">
              <a:rPr lang="en-US" smtClean="0"/>
              <a:pPr/>
              <a:t>11/14/12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5397-FC89-7C48-83F3-C78CBA147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210-48E0-6640-9398-003DEA30D38B}" type="datetimeFigureOut">
              <a:rPr lang="en-US" smtClean="0"/>
              <a:pPr/>
              <a:t>11/14/12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5397-FC89-7C48-83F3-C78CBA147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210-48E0-6640-9398-003DEA30D38B}" type="datetimeFigureOut">
              <a:rPr lang="en-US" smtClean="0"/>
              <a:pPr/>
              <a:t>11/14/12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5397-FC89-7C48-83F3-C78CBA147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210-48E0-6640-9398-003DEA30D38B}" type="datetimeFigureOut">
              <a:rPr lang="en-US" smtClean="0"/>
              <a:pPr/>
              <a:t>11/14/12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5397-FC89-7C48-83F3-C78CBA147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20210-48E0-6640-9398-003DEA30D38B}" type="datetimeFigureOut">
              <a:rPr lang="en-US" smtClean="0"/>
              <a:pPr/>
              <a:t>11/14/12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55397-FC89-7C48-83F3-C78CBA147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20210-48E0-6640-9398-003DEA30D38B}" type="datetimeFigureOut">
              <a:rPr lang="en-US" smtClean="0"/>
              <a:pPr/>
              <a:t>11/14/12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55397-FC89-7C48-83F3-C78CBA147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4" Type="http://schemas.openxmlformats.org/officeDocument/2006/relationships/image" Target="../media/image2.png"/><Relationship Id="rId10" Type="http://schemas.openxmlformats.org/officeDocument/2006/relationships/hyperlink" Target="http://www.womenonwaves.org" TargetMode="External"/><Relationship Id="rId5" Type="http://schemas.openxmlformats.org/officeDocument/2006/relationships/image" Target="../media/image3.png"/><Relationship Id="rId7" Type="http://schemas.openxmlformats.org/officeDocument/2006/relationships/image" Target="../media/image5.png"/><Relationship Id="rId11" Type="http://schemas.openxmlformats.org/officeDocument/2006/relationships/hyperlink" Target="http://www.womenonweb.org" TargetMode="External"/><Relationship Id="rId12" Type="http://schemas.openxmlformats.org/officeDocument/2006/relationships/hyperlink" Target="mailto:info@womenonweb.org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9" Type="http://schemas.openxmlformats.org/officeDocument/2006/relationships/image" Target="../media/image7.png"/><Relationship Id="rId3" Type="http://schemas.openxmlformats.org/officeDocument/2006/relationships/image" Target="../media/image1.gif"/><Relationship Id="rId6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1687" y="1261421"/>
            <a:ext cx="2643646" cy="1170541"/>
          </a:xfrm>
        </p:spPr>
        <p:txBody>
          <a:bodyPr>
            <a:normAutofit/>
          </a:bodyPr>
          <a:lstStyle/>
          <a:p>
            <a:r>
              <a:rPr lang="en-US" sz="1100" b="1" dirty="0" smtClean="0"/>
              <a:t>1.</a:t>
            </a:r>
            <a:br>
              <a:rPr lang="en-US" sz="1100" b="1" dirty="0" smtClean="0"/>
            </a:br>
            <a:r>
              <a:rPr lang="ar-OM" sz="1100" dirty="0" smtClean="0"/>
              <a:t>بعد خروج الطفل مباشرا: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ar-OM" sz="1100" dirty="0" smtClean="0"/>
              <a:t>جفّفي الطفل وضعيه على بطن الأم, وأغطيّ الطفل ببطانية أوفوطة دافئة.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/>
          </a:p>
        </p:txBody>
      </p:sp>
      <p:sp>
        <p:nvSpPr>
          <p:cNvPr id="5" name="Frame 4"/>
          <p:cNvSpPr/>
          <p:nvPr/>
        </p:nvSpPr>
        <p:spPr>
          <a:xfrm>
            <a:off x="0" y="0"/>
            <a:ext cx="6858000" cy="9906000"/>
          </a:xfrm>
          <a:prstGeom prst="frame">
            <a:avLst>
              <a:gd name="adj1" fmla="val 959"/>
            </a:avLst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60425" y="183446"/>
            <a:ext cx="5270500" cy="723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وِيمان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أون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وايفز</a:t>
            </a:r>
            <a:endParaRPr lang="en-US" sz="1600" b="1" dirty="0" smtClean="0">
              <a:solidFill>
                <a:srgbClr val="660066"/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يمكن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أن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يساعد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"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ميستوبرول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"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في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منع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النزف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ما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بعد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الولادة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ما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يسمى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ب(بوست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بارتيم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هامورهاج).و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هذه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هي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طريقة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إستخدام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هذا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الدواء</a:t>
            </a:r>
            <a:r>
              <a:rPr lang="en-US" sz="1600" b="1" dirty="0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600" b="1" dirty="0" err="1" smtClean="0">
                <a:solidFill>
                  <a:srgbClr val="660066"/>
                </a:solidFill>
                <a:latin typeface="+mj-lt"/>
                <a:ea typeface="+mj-ea"/>
                <a:cs typeface="+mj-cs"/>
              </a:rPr>
              <a:t>بسلامة</a:t>
            </a:r>
            <a:endParaRPr lang="en-US" sz="1600" b="1" dirty="0" smtClean="0">
              <a:solidFill>
                <a:srgbClr val="660066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 descr="Women on Waves Icon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03200" y="183446"/>
            <a:ext cx="657225" cy="739421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794001"/>
            <a:ext cx="3123672" cy="755282"/>
          </a:xfrm>
        </p:spPr>
        <p:txBody>
          <a:bodyPr>
            <a:noAutofit/>
          </a:bodyPr>
          <a:lstStyle/>
          <a:p>
            <a:r>
              <a:rPr lang="en-US" sz="1100" b="1" dirty="0" smtClean="0">
                <a:solidFill>
                  <a:schemeClr val="tx1"/>
                </a:solidFill>
              </a:rPr>
              <a:t>2.</a:t>
            </a:r>
          </a:p>
          <a:p>
            <a:pPr lvl="0"/>
            <a:r>
              <a:rPr lang="en-US" sz="1100" b="1" dirty="0" err="1" smtClean="0">
                <a:solidFill>
                  <a:schemeClr val="tx1"/>
                </a:solidFill>
              </a:rPr>
              <a:t>بعد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</a:rPr>
              <a:t>الولادة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</a:rPr>
              <a:t>بمدة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</a:rPr>
              <a:t>لا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</a:rPr>
              <a:t>تقلّ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</a:rPr>
              <a:t>على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</a:rPr>
              <a:t>دقيقة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</a:rPr>
              <a:t>واحدة</a:t>
            </a:r>
            <a:r>
              <a:rPr lang="en-US" sz="1100" b="1" dirty="0" smtClean="0">
                <a:solidFill>
                  <a:schemeClr val="tx1"/>
                </a:solidFill>
              </a:rPr>
              <a:t>:</a:t>
            </a:r>
          </a:p>
          <a:p>
            <a:pPr lvl="0"/>
            <a:r>
              <a:rPr lang="en-US" sz="1100" b="1" dirty="0" err="1" smtClean="0">
                <a:solidFill>
                  <a:schemeClr val="tx1"/>
                </a:solidFill>
              </a:rPr>
              <a:t>إلمسي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</a:rPr>
              <a:t>بطن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</a:rPr>
              <a:t>الأم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</a:rPr>
              <a:t>لتؤكد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</a:rPr>
              <a:t>بعدم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</a:rPr>
              <a:t>وجود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</a:rPr>
              <a:t>طفل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b="1" dirty="0" err="1" smtClean="0">
                <a:solidFill>
                  <a:schemeClr val="tx1"/>
                </a:solidFill>
              </a:rPr>
              <a:t>أخر</a:t>
            </a:r>
            <a:r>
              <a:rPr lang="en-US" sz="1100" b="1" dirty="0" smtClean="0">
                <a:solidFill>
                  <a:schemeClr val="tx1"/>
                </a:solidFill>
              </a:rPr>
              <a:t> (</a:t>
            </a:r>
            <a:r>
              <a:rPr lang="en-US" sz="1100" b="1" dirty="0" err="1" smtClean="0">
                <a:solidFill>
                  <a:schemeClr val="tx1"/>
                </a:solidFill>
              </a:rPr>
              <a:t>توأمان</a:t>
            </a:r>
            <a:r>
              <a:rPr lang="en-US" sz="1100" b="1" dirty="0" smtClean="0">
                <a:solidFill>
                  <a:schemeClr val="tx1"/>
                </a:solidFill>
              </a:rPr>
              <a:t>).</a:t>
            </a:r>
          </a:p>
        </p:txBody>
      </p:sp>
      <p:sp>
        <p:nvSpPr>
          <p:cNvPr id="23" name="Subtitle 2"/>
          <p:cNvSpPr txBox="1">
            <a:spLocks/>
          </p:cNvSpPr>
          <p:nvPr/>
        </p:nvSpPr>
        <p:spPr>
          <a:xfrm>
            <a:off x="53975" y="5721649"/>
            <a:ext cx="3050647" cy="11113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200" b="1" noProof="0" dirty="0" smtClean="0"/>
              <a:t>4.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ctr"/>
            <a:r>
              <a:rPr lang="ar-OM" sz="1400" dirty="0" smtClean="0"/>
              <a:t> بعد الولادة بثلاث دقائق:</a:t>
            </a:r>
            <a:endParaRPr lang="en-US" sz="1400" dirty="0" smtClean="0"/>
          </a:p>
          <a:p>
            <a:pPr algn="ctr"/>
            <a:r>
              <a:rPr lang="ar-OM" sz="1400" dirty="0" smtClean="0"/>
              <a:t>ضيّقي الحبل السري بخيوط نظيفة ثم إقطعه بسكين معقم, تاركا الطفل على بطن أمه, وبعد ذلك إنتظري خروج المشيمة.</a:t>
            </a:r>
            <a:endParaRPr lang="en-US" sz="1400" dirty="0" smtClean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700" y="1331461"/>
            <a:ext cx="2108199" cy="146253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/>
          <a:srcRect l="6026" t="14236" r="6131" b="9139"/>
          <a:stretch>
            <a:fillRect/>
          </a:stretch>
        </p:blipFill>
        <p:spPr>
          <a:xfrm>
            <a:off x="3621687" y="6825950"/>
            <a:ext cx="2768072" cy="128553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100" y="3735827"/>
            <a:ext cx="2590799" cy="1801972"/>
          </a:xfrm>
          <a:prstGeom prst="round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400" y="6744505"/>
            <a:ext cx="1895475" cy="146938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8433" y="3888826"/>
            <a:ext cx="1456592" cy="1648973"/>
          </a:xfrm>
          <a:prstGeom prst="rect">
            <a:avLst/>
          </a:prstGeom>
        </p:spPr>
      </p:pic>
      <p:sp>
        <p:nvSpPr>
          <p:cNvPr id="36" name="Subtitle 2"/>
          <p:cNvSpPr txBox="1">
            <a:spLocks/>
          </p:cNvSpPr>
          <p:nvPr/>
        </p:nvSpPr>
        <p:spPr>
          <a:xfrm>
            <a:off x="3428472" y="2794000"/>
            <a:ext cx="3261252" cy="12869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100" b="1" dirty="0"/>
              <a:t>3</a:t>
            </a:r>
            <a:r>
              <a:rPr kumimoji="0" 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algn="ctr"/>
            <a:r>
              <a:rPr lang="ar-OM" sz="1100" dirty="0" smtClean="0"/>
              <a:t>بعد الولادة بمدة لا تقلّ على دقيقة واحدة:</a:t>
            </a:r>
            <a:endParaRPr lang="en-US" sz="1100" dirty="0" smtClean="0"/>
          </a:p>
          <a:p>
            <a:pPr algn="ctr"/>
            <a:r>
              <a:rPr lang="ar-OM" sz="1100" dirty="0" smtClean="0"/>
              <a:t>ضعي 3 حبات (وكل واحدة ب200 ميليغرام) دواء "ميستوبرول" تحت لسان الأم, ومن اللازم أن تبقى الحبات هناك لمدة 30 دقيقة قبل أن تبتلعها الأم.</a:t>
            </a:r>
            <a:endParaRPr lang="en-US" sz="1100" dirty="0"/>
          </a:p>
        </p:txBody>
      </p:sp>
      <p:sp>
        <p:nvSpPr>
          <p:cNvPr id="37" name="Subtitle 2"/>
          <p:cNvSpPr txBox="1">
            <a:spLocks/>
          </p:cNvSpPr>
          <p:nvPr/>
        </p:nvSpPr>
        <p:spPr>
          <a:xfrm>
            <a:off x="3844926" y="5721649"/>
            <a:ext cx="2590799" cy="1104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200" b="1" dirty="0" smtClean="0"/>
              <a:t>5.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ctr"/>
            <a:r>
              <a:rPr lang="ar-OM" sz="1200" dirty="0" smtClean="0"/>
              <a:t>بعد خروج المشيمة:</a:t>
            </a:r>
            <a:endParaRPr lang="en-US" sz="1200" dirty="0" smtClean="0"/>
          </a:p>
          <a:p>
            <a:pPr algn="ctr"/>
            <a:r>
              <a:rPr lang="ar-OM" sz="1200" dirty="0" smtClean="0"/>
              <a:t>دلّكي رحم الأم من رأسه حتى يشابه كرة جامدة حين تلمسه, وإفعلي ذلك كل ربع ساعة لمدة ساعتين.</a:t>
            </a:r>
            <a:endParaRPr lang="en-US" sz="1200" dirty="0" smtClean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9" name="Picture 38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19100" y="821389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39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26125" y="821389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Box 40"/>
          <p:cNvSpPr txBox="1"/>
          <p:nvPr/>
        </p:nvSpPr>
        <p:spPr>
          <a:xfrm>
            <a:off x="1404938" y="8009467"/>
            <a:ext cx="40470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OM" sz="1600" dirty="0" smtClean="0"/>
              <a:t>إذهب إلى المستشفى مباشرا:</a:t>
            </a:r>
            <a:endParaRPr lang="en-US" sz="1600" dirty="0" smtClean="0"/>
          </a:p>
          <a:p>
            <a:pPr algn="ctr"/>
            <a:r>
              <a:rPr lang="ar-OM" sz="1600" dirty="0" smtClean="0"/>
              <a:t>في حالة عدم خروج المشيمة خلال النصف ساعة الأول بعد الولادة</a:t>
            </a:r>
            <a:endParaRPr lang="en-US" sz="1600" dirty="0" smtClean="0"/>
          </a:p>
          <a:p>
            <a:pPr algn="ctr"/>
            <a:r>
              <a:rPr lang="ar-OM" sz="1600" dirty="0" smtClean="0"/>
              <a:t>أو</a:t>
            </a:r>
            <a:endParaRPr lang="en-US" sz="1600" dirty="0" smtClean="0"/>
          </a:p>
          <a:p>
            <a:pPr algn="ctr"/>
            <a:r>
              <a:rPr lang="ar-OM" sz="1600" dirty="0" smtClean="0"/>
              <a:t>في حالة نزف الأم (أواستمرار نزف الأم) الشديد بعد أستعمال ال"ميستوبرول"</a:t>
            </a:r>
            <a:endParaRPr lang="en-US" sz="1600" dirty="0"/>
          </a:p>
        </p:txBody>
      </p:sp>
      <p:sp>
        <p:nvSpPr>
          <p:cNvPr id="43" name="Rounded Rectangle 42"/>
          <p:cNvSpPr/>
          <p:nvPr/>
        </p:nvSpPr>
        <p:spPr>
          <a:xfrm flipV="1">
            <a:off x="470500" y="5690798"/>
            <a:ext cx="5557767" cy="45719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3975" y="922867"/>
            <a:ext cx="1949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hlinkClick r:id="rId10"/>
              </a:rPr>
              <a:t>www.womenonwaves.org</a:t>
            </a:r>
            <a:endParaRPr lang="en-US" sz="800" dirty="0" smtClean="0"/>
          </a:p>
          <a:p>
            <a:r>
              <a:rPr lang="en-US" sz="800" dirty="0" smtClean="0">
                <a:hlinkClick r:id="rId11"/>
              </a:rPr>
              <a:t>www.womenonweb.org</a:t>
            </a:r>
            <a:r>
              <a:rPr lang="en-US" sz="800" dirty="0" smtClean="0"/>
              <a:t> </a:t>
            </a:r>
            <a:endParaRPr lang="en-US" sz="800" dirty="0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892570" y="7854951"/>
            <a:ext cx="272260" cy="2565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flipV="1">
            <a:off x="4458433" y="4853713"/>
            <a:ext cx="273050" cy="1692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rtlCol="0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دواء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3200" y="9163278"/>
            <a:ext cx="26341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 </a:t>
            </a:r>
            <a:r>
              <a:rPr lang="ar-OM" sz="1400" dirty="0" smtClean="0"/>
              <a:t>للمزيد من المعلومات, إذهبي إلى موقع </a:t>
            </a:r>
            <a:endParaRPr lang="en-US" sz="1400" dirty="0" smtClean="0"/>
          </a:p>
          <a:p>
            <a:r>
              <a:rPr lang="en-US" sz="1400" u="sng" dirty="0" smtClean="0">
                <a:hlinkClick r:id="rId10"/>
              </a:rPr>
              <a:t>www.womenonwaves.org</a:t>
            </a:r>
            <a:endParaRPr lang="en-US" sz="1400" dirty="0" smtClean="0"/>
          </a:p>
          <a:p>
            <a:endParaRPr lang="en-US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4609773" y="9163278"/>
            <a:ext cx="22082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 </a:t>
            </a:r>
            <a:r>
              <a:rPr lang="ar-OM" sz="1400" dirty="0" smtClean="0"/>
              <a:t>أو إبعثي لنا رسالة ألاكترونية تحت عنوان</a:t>
            </a:r>
            <a:endParaRPr lang="en-US" sz="1400" dirty="0" smtClean="0"/>
          </a:p>
          <a:p>
            <a:pPr algn="ctr"/>
            <a:r>
              <a:rPr lang="en-US" sz="1400" u="sng" dirty="0" smtClean="0">
                <a:hlinkClick r:id="rId12"/>
              </a:rPr>
              <a:t>info@womenonweb.org</a:t>
            </a:r>
            <a:endParaRPr lang="en-US" sz="1400" dirty="0" smtClean="0"/>
          </a:p>
          <a:p>
            <a:pPr algn="ctr"/>
            <a:r>
              <a:rPr lang="en-US" sz="1400" dirty="0" smtClean="0"/>
              <a:t> 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11772</TotalTime>
  <Words>249</Words>
  <Application>Microsoft Macintosh PowerPoint</Application>
  <PresentationFormat>A4 Paper (210x297 mm)</PresentationFormat>
  <Paragraphs>28</Paragraphs>
  <Slides>1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1. بعد خروج الطفل مباشرا: جفّفي الطفل وضعيه على بطن الأم, وأغطيّ الطفل ببطانية أوفوطة دافئة. </vt:lpstr>
    </vt:vector>
  </TitlesOfParts>
  <Company>Hunter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Carrie Watters</dc:creator>
  <cp:lastModifiedBy>Carrie Watters</cp:lastModifiedBy>
  <cp:revision>18</cp:revision>
  <cp:lastPrinted>2012-01-11T14:04:45Z</cp:lastPrinted>
  <dcterms:created xsi:type="dcterms:W3CDTF">2012-11-15T01:08:25Z</dcterms:created>
  <dcterms:modified xsi:type="dcterms:W3CDTF">2012-11-15T01:09:01Z</dcterms:modified>
</cp:coreProperties>
</file>